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8" r:id="rId2"/>
    <p:sldId id="279" r:id="rId3"/>
    <p:sldId id="280" r:id="rId4"/>
    <p:sldId id="281" r:id="rId5"/>
    <p:sldId id="282" r:id="rId6"/>
    <p:sldId id="283" r:id="rId7"/>
    <p:sldId id="284" r:id="rId8"/>
    <p:sldId id="311" r:id="rId9"/>
    <p:sldId id="256" r:id="rId10"/>
    <p:sldId id="257" r:id="rId11"/>
    <p:sldId id="306" r:id="rId12"/>
    <p:sldId id="307" r:id="rId13"/>
    <p:sldId id="288" r:id="rId14"/>
    <p:sldId id="308" r:id="rId15"/>
    <p:sldId id="312" r:id="rId16"/>
    <p:sldId id="310" r:id="rId17"/>
    <p:sldId id="309" r:id="rId18"/>
    <p:sldId id="313" r:id="rId19"/>
    <p:sldId id="314" r:id="rId20"/>
    <p:sldId id="315" r:id="rId21"/>
    <p:sldId id="316" r:id="rId22"/>
    <p:sldId id="317" r:id="rId23"/>
    <p:sldId id="318" r:id="rId24"/>
    <p:sldId id="302" r:id="rId25"/>
    <p:sldId id="300" r:id="rId26"/>
    <p:sldId id="30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40206"/>
    <a:srgbClr val="050701"/>
    <a:srgbClr val="07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02" y="78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72D8B9-2050-41B3-AA6D-10BB2A1694C4}" type="datetimeFigureOut">
              <a:rPr lang="en-US" smtClean="0"/>
              <a:pPr/>
              <a:t>10/16/2021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EC1EC7-32FE-4EF4-88AD-F27754DD22DF}" type="slidenum">
              <a:rPr lang="en-US" smtClean="0"/>
              <a:pPr/>
              <a:t>‹#›</a:t>
            </a:fld>
            <a:endParaRPr lang="en-US"/>
          </a:p>
        </p:txBody>
      </p:sp>
    </p:spTree>
    <p:extLst>
      <p:ext uri="{BB962C8B-B14F-4D97-AF65-F5344CB8AC3E}">
        <p14:creationId xmlns:p14="http://schemas.microsoft.com/office/powerpoint/2010/main" val="263066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802059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err="1" smtClean="0"/>
              <a:t>Eph</a:t>
            </a:r>
            <a:r>
              <a:rPr lang="en-US" dirty="0" smtClean="0"/>
              <a:t> 5:29 For no one ever hated his own flesh, but nourishes and cherishes it, just as the Lord does the </a:t>
            </a:r>
            <a:r>
              <a:rPr lang="en-US" dirty="0" err="1" smtClean="0"/>
              <a:t>church.Eph</a:t>
            </a:r>
            <a:r>
              <a:rPr lang="en-US" dirty="0" smtClean="0"/>
              <a:t> 5:33 Nevertheless let each one of you in particular so love his own wife as himself, and let the wife see that she respects her husband.</a:t>
            </a:r>
          </a:p>
          <a:p>
            <a:r>
              <a:rPr lang="en-US" dirty="0" smtClean="0"/>
              <a:t>Lu 16:8 "So the master commended the unjust steward because he had dealt shrewdly. For the sons of this world are more shrewd in their generation than the sons of light.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10</a:t>
            </a:fld>
            <a:endParaRPr lang="en-US"/>
          </a:p>
        </p:txBody>
      </p:sp>
    </p:spTree>
    <p:extLst>
      <p:ext uri="{BB962C8B-B14F-4D97-AF65-F5344CB8AC3E}">
        <p14:creationId xmlns:p14="http://schemas.microsoft.com/office/powerpoint/2010/main" val="352573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11</a:t>
            </a:fld>
            <a:endParaRPr lang="en-US"/>
          </a:p>
        </p:txBody>
      </p:sp>
    </p:spTree>
    <p:extLst>
      <p:ext uri="{BB962C8B-B14F-4D97-AF65-F5344CB8AC3E}">
        <p14:creationId xmlns:p14="http://schemas.microsoft.com/office/powerpoint/2010/main" val="324460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12</a:t>
            </a:fld>
            <a:endParaRPr lang="en-US"/>
          </a:p>
        </p:txBody>
      </p:sp>
    </p:spTree>
    <p:extLst>
      <p:ext uri="{BB962C8B-B14F-4D97-AF65-F5344CB8AC3E}">
        <p14:creationId xmlns:p14="http://schemas.microsoft.com/office/powerpoint/2010/main" val="368397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13</a:t>
            </a:fld>
            <a:endParaRPr lang="en-US"/>
          </a:p>
        </p:txBody>
      </p:sp>
    </p:spTree>
    <p:extLst>
      <p:ext uri="{BB962C8B-B14F-4D97-AF65-F5344CB8AC3E}">
        <p14:creationId xmlns:p14="http://schemas.microsoft.com/office/powerpoint/2010/main" val="1798746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err="1" smtClean="0"/>
              <a:t>Pr</a:t>
            </a:r>
            <a:r>
              <a:rPr lang="en-US" dirty="0" smtClean="0"/>
              <a:t> 27:5 ¶ Open rebuke is better Than love carefully concealed. 6 Faithful are the wounds of a friend, But the kisses of an enemy are deceitful.2Co 10:7 ¶ Do you look at things according to the outward appearance? If anyone is convinced in himself that he is Christ's, let him again consider this in himself, that just as he is Christ's, even so we are Christ's.</a:t>
            </a:r>
          </a:p>
          <a:p>
            <a:r>
              <a:rPr lang="en-US" dirty="0" smtClean="0"/>
              <a:t>1Jo 2:15 Do not love the world or the things in the world. If anyone loves the world, the love of the Father is not in him.</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14</a:t>
            </a:fld>
            <a:endParaRPr lang="en-US"/>
          </a:p>
        </p:txBody>
      </p:sp>
    </p:spTree>
    <p:extLst>
      <p:ext uri="{BB962C8B-B14F-4D97-AF65-F5344CB8AC3E}">
        <p14:creationId xmlns:p14="http://schemas.microsoft.com/office/powerpoint/2010/main" val="3882894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1Sa 16:7 But the LORD said to Samuel, "Do not look at his appearance or at the height of his stature, because I have refused him. For the LORD does not see as man sees; for man looks at the outward appearance, but the LORD looks at the heart.“</a:t>
            </a:r>
          </a:p>
          <a:p>
            <a:r>
              <a:rPr lang="en-US" dirty="0" smtClean="0"/>
              <a:t>2Co 10:7 ¶ Do you look at things according to the outward appearance? If anyone is convinced in himself that he is Christ's, let him again consider this in himself, that just as he is Christ's, even so we are Christ's.</a:t>
            </a:r>
          </a:p>
          <a:p>
            <a:r>
              <a:rPr lang="en-US" dirty="0" smtClean="0"/>
              <a:t> 2Co 10:12 ¶ For we dare not class ourselves or compare ourselves with those who commend themselves. But they, measuring themselves by themselves, and comparing themselves among themselves, are not wise.</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15</a:t>
            </a:fld>
            <a:endParaRPr lang="en-US"/>
          </a:p>
        </p:txBody>
      </p:sp>
    </p:spTree>
    <p:extLst>
      <p:ext uri="{BB962C8B-B14F-4D97-AF65-F5344CB8AC3E}">
        <p14:creationId xmlns:p14="http://schemas.microsoft.com/office/powerpoint/2010/main" val="2593944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1Ki 18:21 ¶ And Elijah came to all the people, and said, "How long will you falter between two opinions? If the LORD is God, follow Him; but if Baal, follow him." But the people answered him not a word.</a:t>
            </a:r>
          </a:p>
          <a:p>
            <a:r>
              <a:rPr lang="en-US" dirty="0" smtClean="0"/>
              <a:t>Mt 6:24 "No one can serve two masters; for either he will hate the one and love the other, or else he will be loyal to the one and despise the other. </a:t>
            </a:r>
            <a:r>
              <a:rPr lang="en-US" smtClean="0"/>
              <a:t>You cannot serve God and mammon.</a:t>
            </a:r>
          </a:p>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16</a:t>
            </a:fld>
            <a:endParaRPr lang="en-US"/>
          </a:p>
        </p:txBody>
      </p:sp>
    </p:spTree>
    <p:extLst>
      <p:ext uri="{BB962C8B-B14F-4D97-AF65-F5344CB8AC3E}">
        <p14:creationId xmlns:p14="http://schemas.microsoft.com/office/powerpoint/2010/main" val="3513112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1Sa 15:20 And Saul said to Samuel, "But I have obeyed the voice of the LORD, and gone on the mission on which the LORD sent me, and brought back </a:t>
            </a:r>
            <a:r>
              <a:rPr lang="en-US" dirty="0" err="1" smtClean="0"/>
              <a:t>Agag</a:t>
            </a:r>
            <a:r>
              <a:rPr lang="en-US" dirty="0" smtClean="0"/>
              <a:t> king of Amalek; I have utterly destroyed the Amalekites. 21 "But the people took of the plunder, sheep and oxen, the best of the things which should have been utterly destroyed, to sacrifice to the LORD your God in Gilgal." 22 Then Samuel said: "Has the LORD as great delight in burnt offerings and sacrifices, As in obeying the voice of the LORD? Behold, to obey is better than sacrifice, And to heed than the fat of rams.</a:t>
            </a:r>
          </a:p>
          <a:p>
            <a:endParaRPr lang="en-US" dirty="0" smtClean="0"/>
          </a:p>
          <a:p>
            <a:r>
              <a:rPr lang="en-US" dirty="0" smtClean="0"/>
              <a:t>Joh 15:1 ¶ "I am the true vine, and My Father is the vinedresser. 2 "Every branch in Me that does not bear fruit He takes away; and every branch that bears fruit He prunes, that it may bear more fruit.</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17</a:t>
            </a:fld>
            <a:endParaRPr lang="en-US"/>
          </a:p>
        </p:txBody>
      </p:sp>
    </p:spTree>
    <p:extLst>
      <p:ext uri="{BB962C8B-B14F-4D97-AF65-F5344CB8AC3E}">
        <p14:creationId xmlns:p14="http://schemas.microsoft.com/office/powerpoint/2010/main" val="5464728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2Sa 17:23 Now when </a:t>
            </a:r>
            <a:r>
              <a:rPr lang="en-US" dirty="0" err="1" smtClean="0"/>
              <a:t>Ahithophel</a:t>
            </a:r>
            <a:r>
              <a:rPr lang="en-US" dirty="0" smtClean="0"/>
              <a:t> saw that his advice was not followed, he saddled a donkey, and arose and went home to his house, to his city. Then he put his household in order, and hanged himself, and died; and he was buried in his father's tomb.</a:t>
            </a:r>
          </a:p>
          <a:p>
            <a:r>
              <a:rPr lang="en-US" dirty="0" smtClean="0"/>
              <a:t>Mt 27:5 Then he threw down the pieces of silver in the temple and departed, and went and hanged himself.</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18</a:t>
            </a:fld>
            <a:endParaRPr lang="en-US"/>
          </a:p>
        </p:txBody>
      </p:sp>
    </p:spTree>
    <p:extLst>
      <p:ext uri="{BB962C8B-B14F-4D97-AF65-F5344CB8AC3E}">
        <p14:creationId xmlns:p14="http://schemas.microsoft.com/office/powerpoint/2010/main" val="1454675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 1Ti 1:13 although I was formerly a blasphemer, a persecutor, and an insolent man; but I obtained mercy because I did it ignorantly in unbelief.</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19</a:t>
            </a:fld>
            <a:endParaRPr lang="en-US"/>
          </a:p>
        </p:txBody>
      </p:sp>
    </p:spTree>
    <p:extLst>
      <p:ext uri="{BB962C8B-B14F-4D97-AF65-F5344CB8AC3E}">
        <p14:creationId xmlns:p14="http://schemas.microsoft.com/office/powerpoint/2010/main" val="841998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15452942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20</a:t>
            </a:fld>
            <a:endParaRPr lang="en-US"/>
          </a:p>
        </p:txBody>
      </p:sp>
    </p:spTree>
    <p:extLst>
      <p:ext uri="{BB962C8B-B14F-4D97-AF65-F5344CB8AC3E}">
        <p14:creationId xmlns:p14="http://schemas.microsoft.com/office/powerpoint/2010/main" val="371639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21</a:t>
            </a:fld>
            <a:endParaRPr lang="en-US"/>
          </a:p>
        </p:txBody>
      </p:sp>
    </p:spTree>
    <p:extLst>
      <p:ext uri="{BB962C8B-B14F-4D97-AF65-F5344CB8AC3E}">
        <p14:creationId xmlns:p14="http://schemas.microsoft.com/office/powerpoint/2010/main" val="4051615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22</a:t>
            </a:fld>
            <a:endParaRPr lang="en-US"/>
          </a:p>
        </p:txBody>
      </p:sp>
    </p:spTree>
    <p:extLst>
      <p:ext uri="{BB962C8B-B14F-4D97-AF65-F5344CB8AC3E}">
        <p14:creationId xmlns:p14="http://schemas.microsoft.com/office/powerpoint/2010/main" val="226082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23</a:t>
            </a:fld>
            <a:endParaRPr lang="en-US" dirty="0"/>
          </a:p>
        </p:txBody>
      </p:sp>
    </p:spTree>
    <p:extLst>
      <p:ext uri="{BB962C8B-B14F-4D97-AF65-F5344CB8AC3E}">
        <p14:creationId xmlns:p14="http://schemas.microsoft.com/office/powerpoint/2010/main" val="11447429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24</a:t>
            </a:fld>
            <a:endParaRPr lang="en-US" dirty="0"/>
          </a:p>
        </p:txBody>
      </p:sp>
    </p:spTree>
    <p:extLst>
      <p:ext uri="{BB962C8B-B14F-4D97-AF65-F5344CB8AC3E}">
        <p14:creationId xmlns:p14="http://schemas.microsoft.com/office/powerpoint/2010/main" val="3012166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3</a:t>
            </a:fld>
            <a:endParaRPr lang="en-US" dirty="0"/>
          </a:p>
        </p:txBody>
      </p:sp>
    </p:spTree>
    <p:extLst>
      <p:ext uri="{BB962C8B-B14F-4D97-AF65-F5344CB8AC3E}">
        <p14:creationId xmlns:p14="http://schemas.microsoft.com/office/powerpoint/2010/main" val="4065972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4</a:t>
            </a:fld>
            <a:endParaRPr lang="en-US" dirty="0"/>
          </a:p>
        </p:txBody>
      </p:sp>
    </p:spTree>
    <p:extLst>
      <p:ext uri="{BB962C8B-B14F-4D97-AF65-F5344CB8AC3E}">
        <p14:creationId xmlns:p14="http://schemas.microsoft.com/office/powerpoint/2010/main" val="1504545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5</a:t>
            </a:fld>
            <a:endParaRPr lang="en-US" dirty="0"/>
          </a:p>
        </p:txBody>
      </p:sp>
    </p:spTree>
    <p:extLst>
      <p:ext uri="{BB962C8B-B14F-4D97-AF65-F5344CB8AC3E}">
        <p14:creationId xmlns:p14="http://schemas.microsoft.com/office/powerpoint/2010/main" val="1062953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6</a:t>
            </a:fld>
            <a:endParaRPr lang="en-US" dirty="0"/>
          </a:p>
        </p:txBody>
      </p:sp>
    </p:spTree>
    <p:extLst>
      <p:ext uri="{BB962C8B-B14F-4D97-AF65-F5344CB8AC3E}">
        <p14:creationId xmlns:p14="http://schemas.microsoft.com/office/powerpoint/2010/main" val="3803807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7</a:t>
            </a:fld>
            <a:endParaRPr lang="en-US" dirty="0">
              <a:solidFill>
                <a:srgbClr val="000000"/>
              </a:solidFill>
            </a:endParaRPr>
          </a:p>
        </p:txBody>
      </p:sp>
    </p:spTree>
    <p:extLst>
      <p:ext uri="{BB962C8B-B14F-4D97-AF65-F5344CB8AC3E}">
        <p14:creationId xmlns:p14="http://schemas.microsoft.com/office/powerpoint/2010/main" val="1323881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Most people do not like themselves in some way. They do not like the way they look, they dislike themselves in general, or they</a:t>
            </a:r>
            <a:r>
              <a:rPr lang="en-US" baseline="0" dirty="0" smtClean="0"/>
              <a:t> have no confidence or self esteem. </a:t>
            </a:r>
            <a:endParaRPr lang="en-US" dirty="0" smtClean="0"/>
          </a:p>
          <a:p>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8</a:t>
            </a:fld>
            <a:endParaRPr lang="en-US" dirty="0"/>
          </a:p>
        </p:txBody>
      </p:sp>
    </p:spTree>
    <p:extLst>
      <p:ext uri="{BB962C8B-B14F-4D97-AF65-F5344CB8AC3E}">
        <p14:creationId xmlns:p14="http://schemas.microsoft.com/office/powerpoint/2010/main" val="2505957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people do not like themselves in some way. They do not like the way they look, they dislike themselves in general, or they</a:t>
            </a:r>
            <a:r>
              <a:rPr lang="en-US" baseline="0" dirty="0" smtClean="0"/>
              <a:t> have no confidence or self esteem. </a:t>
            </a:r>
            <a:endParaRPr lang="en-US" dirty="0"/>
          </a:p>
        </p:txBody>
      </p:sp>
      <p:sp>
        <p:nvSpPr>
          <p:cNvPr id="4" name="Slide Number Placeholder 3"/>
          <p:cNvSpPr>
            <a:spLocks noGrp="1"/>
          </p:cNvSpPr>
          <p:nvPr>
            <p:ph type="sldNum" sz="quarter" idx="10"/>
          </p:nvPr>
        </p:nvSpPr>
        <p:spPr/>
        <p:txBody>
          <a:bodyPr/>
          <a:lstStyle/>
          <a:p>
            <a:fld id="{71EC1EC7-32FE-4EF4-88AD-F27754DD22DF}" type="slidenum">
              <a:rPr lang="en-US" smtClean="0"/>
              <a:pPr/>
              <a:t>9</a:t>
            </a:fld>
            <a:endParaRPr lang="en-US" dirty="0"/>
          </a:p>
        </p:txBody>
      </p:sp>
    </p:spTree>
    <p:extLst>
      <p:ext uri="{BB962C8B-B14F-4D97-AF65-F5344CB8AC3E}">
        <p14:creationId xmlns:p14="http://schemas.microsoft.com/office/powerpoint/2010/main" val="3247041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1715F-C276-4809-9E5E-2CEB06564E21}" type="datetimeFigureOut">
              <a:rPr lang="en-US" smtClean="0"/>
              <a:pPr/>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F1715F-C276-4809-9E5E-2CEB06564E21}" type="datetimeFigureOut">
              <a:rPr lang="en-US" smtClean="0"/>
              <a:pPr/>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F1715F-C276-4809-9E5E-2CEB06564E21}" type="datetimeFigureOut">
              <a:rPr lang="en-US" smtClean="0"/>
              <a:pPr/>
              <a:t>10/16/2021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F1715F-C276-4809-9E5E-2CEB06564E21}" type="datetimeFigureOut">
              <a:rPr lang="en-US" smtClean="0"/>
              <a:pPr/>
              <a:t>10/16/2021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F1715F-C276-4809-9E5E-2CEB06564E21}" type="datetimeFigureOut">
              <a:rPr lang="en-US" smtClean="0"/>
              <a:pPr/>
              <a:t>10/16/2021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1715F-C276-4809-9E5E-2CEB06564E21}" type="datetimeFigureOut">
              <a:rPr lang="en-US" smtClean="0"/>
              <a:pPr/>
              <a:t>10/16/2021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1715F-C276-4809-9E5E-2CEB06564E21}" type="datetimeFigureOut">
              <a:rPr lang="en-US" smtClean="0"/>
              <a:pPr/>
              <a:t>10/16/2021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1715F-C276-4809-9E5E-2CEB06564E21}" type="datetimeFigureOut">
              <a:rPr lang="en-US" smtClean="0"/>
              <a:pPr/>
              <a:t>10/16/2021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E6339-6B54-4C14-BF9E-97D6DE1F12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1715F-C276-4809-9E5E-2CEB06564E21}" type="datetimeFigureOut">
              <a:rPr lang="en-US" smtClean="0"/>
              <a:pPr/>
              <a:t>10/16/2021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E6339-6B54-4C14-BF9E-97D6DE1F12A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799" y="1904999"/>
            <a:ext cx="11625944" cy="4539343"/>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smtClean="0">
                <a:effectLst>
                  <a:glow rad="228600">
                    <a:srgbClr val="03080D"/>
                  </a:glow>
                </a:effectLst>
              </a:rPr>
              <a:t>Bible Study							9:30  AM</a:t>
            </a:r>
          </a:p>
          <a:p>
            <a:pPr lvl="1">
              <a:buNone/>
            </a:pPr>
            <a:r>
              <a:rPr lang="en-US" sz="4000" dirty="0" smtClean="0">
                <a:effectLst>
                  <a:glow rad="228600">
                    <a:srgbClr val="03080D"/>
                  </a:glow>
                </a:effectLst>
              </a:rPr>
              <a:t>Worship </a:t>
            </a:r>
            <a:r>
              <a:rPr lang="en-US" sz="4000" dirty="0">
                <a:effectLst>
                  <a:glow rad="228600">
                    <a:srgbClr val="03080D"/>
                  </a:glow>
                </a:effectLst>
              </a:rPr>
              <a:t>		  					</a:t>
            </a:r>
            <a:r>
              <a:rPr lang="en-US" sz="4000" dirty="0" smtClean="0">
                <a:effectLst>
                  <a:glow rad="228600">
                    <a:srgbClr val="03080D"/>
                  </a:glow>
                </a:effectLst>
              </a:rPr>
              <a:t>	10:30 </a:t>
            </a:r>
            <a:r>
              <a:rPr lang="en-US" sz="4000" dirty="0">
                <a:effectLst>
                  <a:glow rad="228600">
                    <a:srgbClr val="03080D"/>
                  </a:glow>
                </a:effectLst>
              </a:rPr>
              <a:t>AM</a:t>
            </a:r>
          </a:p>
          <a:p>
            <a:pPr lvl="1">
              <a:buNone/>
            </a:pPr>
            <a:r>
              <a:rPr lang="en-US" sz="4000" dirty="0" smtClean="0">
                <a:effectLst>
                  <a:glow rad="228600">
                    <a:srgbClr val="03080D"/>
                  </a:glow>
                </a:effectLst>
              </a:rPr>
              <a:t>PM Bible </a:t>
            </a:r>
            <a:r>
              <a:rPr lang="en-US" sz="4000" dirty="0">
                <a:effectLst>
                  <a:glow rad="228600">
                    <a:srgbClr val="03080D"/>
                  </a:glow>
                </a:effectLst>
              </a:rPr>
              <a:t>Class (Livestream)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56" lvl="1" indent="0">
              <a:buNone/>
            </a:pPr>
            <a:r>
              <a:rPr lang="en-US" sz="4000" dirty="0">
                <a:effectLst>
                  <a:glow rad="228600">
                    <a:srgbClr val="03080D"/>
                  </a:glow>
                </a:effectLst>
              </a:rPr>
              <a:t>Bible Class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40">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3069149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a:bodyPr>
          <a:lstStyle/>
          <a:p>
            <a:r>
              <a:rPr lang="en-US" sz="8000" dirty="0" smtClean="0"/>
              <a:t>Christian’s Love Themselves</a:t>
            </a:r>
            <a:endParaRPr lang="en-US" sz="8000" dirty="0"/>
          </a:p>
        </p:txBody>
      </p:sp>
      <p:sp>
        <p:nvSpPr>
          <p:cNvPr id="3" name="Content Placeholder 2"/>
          <p:cNvSpPr>
            <a:spLocks noGrp="1"/>
          </p:cNvSpPr>
          <p:nvPr>
            <p:ph idx="1"/>
          </p:nvPr>
        </p:nvSpPr>
        <p:spPr>
          <a:xfrm>
            <a:off x="152400" y="1676400"/>
            <a:ext cx="11734800" cy="4953000"/>
          </a:xfrm>
        </p:spPr>
        <p:txBody>
          <a:bodyPr>
            <a:normAutofit/>
          </a:bodyPr>
          <a:lstStyle/>
          <a:p>
            <a:pPr>
              <a:buNone/>
            </a:pPr>
            <a:r>
              <a:rPr lang="en-US" sz="4800" dirty="0" smtClean="0"/>
              <a:t>Paul’s admonition to Timothy – 1 </a:t>
            </a:r>
            <a:r>
              <a:rPr lang="en-US" sz="4800" dirty="0" smtClean="0"/>
              <a:t>Timothy </a:t>
            </a:r>
            <a:r>
              <a:rPr lang="en-US" sz="4800" dirty="0" smtClean="0"/>
              <a:t>5:23</a:t>
            </a:r>
          </a:p>
          <a:p>
            <a:pPr>
              <a:buNone/>
            </a:pPr>
            <a:endParaRPr lang="en-US" sz="4800" dirty="0" smtClean="0"/>
          </a:p>
          <a:p>
            <a:pPr>
              <a:buNone/>
            </a:pPr>
            <a:r>
              <a:rPr lang="en-US" sz="4800" dirty="0" smtClean="0"/>
              <a:t>Husbands and wives – Ephesians 5:29-33</a:t>
            </a:r>
          </a:p>
          <a:p>
            <a:pPr>
              <a:buNone/>
            </a:pPr>
            <a:endParaRPr lang="en-US" sz="4800" dirty="0" smtClean="0"/>
          </a:p>
          <a:p>
            <a:pPr>
              <a:buNone/>
            </a:pPr>
            <a:r>
              <a:rPr lang="en-US" sz="4800" dirty="0" smtClean="0"/>
              <a:t>Parable of the unjust steward – Luke 16:1-8</a:t>
            </a:r>
            <a:endPar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a:bodyPr>
          <a:lstStyle/>
          <a:p>
            <a:r>
              <a:rPr lang="en-US" sz="8000" dirty="0" smtClean="0"/>
              <a:t>Christian’s Love Themselves</a:t>
            </a:r>
            <a:endParaRPr lang="en-US" sz="8000" dirty="0"/>
          </a:p>
        </p:txBody>
      </p:sp>
      <p:sp>
        <p:nvSpPr>
          <p:cNvPr id="3" name="Content Placeholder 2"/>
          <p:cNvSpPr>
            <a:spLocks noGrp="1"/>
          </p:cNvSpPr>
          <p:nvPr>
            <p:ph idx="1"/>
          </p:nvPr>
        </p:nvSpPr>
        <p:spPr>
          <a:xfrm>
            <a:off x="152400" y="1676400"/>
            <a:ext cx="11734800" cy="4953000"/>
          </a:xfrm>
        </p:spPr>
        <p:txBody>
          <a:bodyPr>
            <a:normAutofit/>
          </a:bodyPr>
          <a:lstStyle/>
          <a:p>
            <a:pPr>
              <a:buNone/>
            </a:pPr>
            <a:r>
              <a:rPr lang="en-US" sz="4800" dirty="0" smtClean="0"/>
              <a:t>Made in the image of God</a:t>
            </a:r>
          </a:p>
          <a:p>
            <a:pPr>
              <a:buNone/>
            </a:pPr>
            <a:endParaRPr lang="en-US" sz="4800" dirty="0" smtClean="0"/>
          </a:p>
          <a:p>
            <a:pPr>
              <a:buNone/>
            </a:pPr>
            <a:r>
              <a:rPr lang="en-US" sz="4800" dirty="0" smtClean="0"/>
              <a:t>Remade in the image of Christ</a:t>
            </a:r>
          </a:p>
          <a:p>
            <a:pPr>
              <a:buNone/>
            </a:pPr>
            <a:endParaRPr lang="en-US" sz="4800" dirty="0"/>
          </a:p>
          <a:p>
            <a:pPr>
              <a:buNone/>
            </a:pPr>
            <a:r>
              <a:rPr lang="en-US" sz="4800" dirty="0" smtClean="0"/>
              <a:t>Beloved of God</a:t>
            </a:r>
          </a:p>
          <a:p>
            <a:pPr>
              <a:buNone/>
            </a:pPr>
            <a:endParaRPr lang="en-US" sz="4800" dirty="0"/>
          </a:p>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3888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a:bodyPr>
          <a:lstStyle/>
          <a:p>
            <a:r>
              <a:rPr lang="en-US" sz="8000" dirty="0" smtClean="0"/>
              <a:t>Christian’s Love Themselves</a:t>
            </a:r>
            <a:endParaRPr lang="en-US" sz="8000" dirty="0"/>
          </a:p>
        </p:txBody>
      </p:sp>
      <p:sp>
        <p:nvSpPr>
          <p:cNvPr id="3" name="Content Placeholder 2"/>
          <p:cNvSpPr>
            <a:spLocks noGrp="1"/>
          </p:cNvSpPr>
          <p:nvPr>
            <p:ph idx="1"/>
          </p:nvPr>
        </p:nvSpPr>
        <p:spPr>
          <a:xfrm>
            <a:off x="152400" y="1676400"/>
            <a:ext cx="11734800" cy="4953000"/>
          </a:xfrm>
        </p:spPr>
        <p:txBody>
          <a:bodyPr>
            <a:normAutofit/>
          </a:bodyPr>
          <a:lstStyle/>
          <a:p>
            <a:pPr>
              <a:buNone/>
            </a:pPr>
            <a:r>
              <a:rPr lang="en-US" sz="4800" dirty="0" smtClean="0"/>
              <a:t>Why then do so many of us dislike ourselves?</a:t>
            </a:r>
          </a:p>
          <a:p>
            <a:pPr>
              <a:buNone/>
            </a:pPr>
            <a:r>
              <a:rPr lang="en-US" sz="4800" dirty="0"/>
              <a:t>	</a:t>
            </a:r>
            <a:r>
              <a:rPr lang="en-US" sz="4800" dirty="0" smtClean="0"/>
              <a:t>Not taking care of ourselves</a:t>
            </a:r>
          </a:p>
          <a:p>
            <a:pPr>
              <a:buNone/>
            </a:pPr>
            <a:r>
              <a:rPr lang="en-US" sz="4800" dirty="0"/>
              <a:t>	</a:t>
            </a:r>
            <a:r>
              <a:rPr lang="en-US" sz="4800" dirty="0" smtClean="0"/>
              <a:t>Ashamed to act</a:t>
            </a:r>
          </a:p>
          <a:p>
            <a:pPr>
              <a:buNone/>
            </a:pPr>
            <a:endParaRPr lang="en-US" sz="4800" dirty="0"/>
          </a:p>
          <a:p>
            <a:pPr>
              <a:buNone/>
            </a:pP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585020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a:bodyPr>
          <a:lstStyle/>
          <a:p>
            <a:r>
              <a:rPr lang="en-US" sz="8000" dirty="0" smtClean="0"/>
              <a:t>Signs of Broken Self Image</a:t>
            </a:r>
            <a:endParaRPr lang="en-US" sz="8000" dirty="0"/>
          </a:p>
        </p:txBody>
      </p:sp>
      <p:sp>
        <p:nvSpPr>
          <p:cNvPr id="3" name="Content Placeholder 2"/>
          <p:cNvSpPr>
            <a:spLocks noGrp="1"/>
          </p:cNvSpPr>
          <p:nvPr>
            <p:ph idx="1"/>
          </p:nvPr>
        </p:nvSpPr>
        <p:spPr>
          <a:xfrm>
            <a:off x="152400" y="1676400"/>
            <a:ext cx="11811000" cy="5181600"/>
          </a:xfrm>
        </p:spPr>
        <p:txBody>
          <a:bodyPr>
            <a:noAutofit/>
          </a:bodyPr>
          <a:lstStyle/>
          <a:p>
            <a:pPr>
              <a:buNone/>
            </a:pPr>
            <a:r>
              <a:rPr lang="en-US" sz="4400" dirty="0" smtClean="0"/>
              <a:t>Lack of confidence in action - Moses</a:t>
            </a:r>
          </a:p>
          <a:p>
            <a:pPr>
              <a:buNone/>
            </a:pPr>
            <a:r>
              <a:rPr lang="en-US" sz="4400" dirty="0" smtClean="0"/>
              <a:t>Self-destructive and sinful behavior - Saul</a:t>
            </a:r>
          </a:p>
          <a:p>
            <a:pPr>
              <a:buNone/>
            </a:pPr>
            <a:r>
              <a:rPr lang="en-US" sz="4400" dirty="0" smtClean="0"/>
              <a:t>Refusal to improve our condition – Israel</a:t>
            </a:r>
          </a:p>
          <a:p>
            <a:pPr>
              <a:buNone/>
            </a:pPr>
            <a:r>
              <a:rPr lang="en-US" sz="4400" dirty="0" smtClean="0"/>
              <a:t>Depression and anger – Cain</a:t>
            </a:r>
          </a:p>
          <a:p>
            <a:pPr>
              <a:buNone/>
            </a:pPr>
            <a:r>
              <a:rPr lang="en-US" sz="4400" dirty="0" smtClean="0"/>
              <a:t>Blame and victimhood - Esau</a:t>
            </a:r>
          </a:p>
          <a:p>
            <a:pPr>
              <a:buNone/>
            </a:pPr>
            <a:endParaRPr lang="en-US" sz="4400" dirty="0"/>
          </a:p>
        </p:txBody>
      </p:sp>
    </p:spTree>
    <p:extLst>
      <p:ext uri="{BB962C8B-B14F-4D97-AF65-F5344CB8AC3E}">
        <p14:creationId xmlns:p14="http://schemas.microsoft.com/office/powerpoint/2010/main" val="394200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a:bodyPr>
          <a:lstStyle/>
          <a:p>
            <a:r>
              <a:rPr lang="en-US" sz="8000" dirty="0" smtClean="0"/>
              <a:t>Reasons for Our Behavior</a:t>
            </a:r>
            <a:endParaRPr lang="en-US" sz="8000" dirty="0"/>
          </a:p>
        </p:txBody>
      </p:sp>
      <p:sp>
        <p:nvSpPr>
          <p:cNvPr id="3" name="Content Placeholder 2"/>
          <p:cNvSpPr>
            <a:spLocks noGrp="1"/>
          </p:cNvSpPr>
          <p:nvPr>
            <p:ph idx="1"/>
          </p:nvPr>
        </p:nvSpPr>
        <p:spPr>
          <a:xfrm>
            <a:off x="152400" y="1676400"/>
            <a:ext cx="11811000" cy="5181600"/>
          </a:xfrm>
        </p:spPr>
        <p:txBody>
          <a:bodyPr>
            <a:noAutofit/>
          </a:bodyPr>
          <a:lstStyle/>
          <a:p>
            <a:pPr>
              <a:buNone/>
            </a:pPr>
            <a:r>
              <a:rPr lang="en-US" sz="4400" dirty="0" smtClean="0"/>
              <a:t>1. We don’t understand the meaning of love</a:t>
            </a:r>
          </a:p>
          <a:p>
            <a:pPr>
              <a:buNone/>
            </a:pPr>
            <a:r>
              <a:rPr lang="en-US" sz="4400" dirty="0" smtClean="0"/>
              <a:t>	Proverbs 27:5-6</a:t>
            </a:r>
          </a:p>
          <a:p>
            <a:pPr>
              <a:buNone/>
            </a:pPr>
            <a:r>
              <a:rPr lang="en-US" sz="4400" dirty="0" smtClean="0"/>
              <a:t>	1 John 2:15</a:t>
            </a:r>
          </a:p>
          <a:p>
            <a:pPr>
              <a:buNone/>
            </a:pPr>
            <a:endParaRPr lang="en-US" sz="4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3059" y="2667000"/>
            <a:ext cx="4656667" cy="3771900"/>
          </a:xfrm>
          <a:prstGeom prst="rect">
            <a:avLst/>
          </a:prstGeom>
        </p:spPr>
      </p:pic>
    </p:spTree>
    <p:extLst>
      <p:ext uri="{BB962C8B-B14F-4D97-AF65-F5344CB8AC3E}">
        <p14:creationId xmlns:p14="http://schemas.microsoft.com/office/powerpoint/2010/main" val="93064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a:bodyPr>
          <a:lstStyle/>
          <a:p>
            <a:r>
              <a:rPr lang="en-US" sz="8000" dirty="0" smtClean="0"/>
              <a:t>Reasons for Our Behavior</a:t>
            </a:r>
            <a:endParaRPr lang="en-US" sz="8000" dirty="0"/>
          </a:p>
        </p:txBody>
      </p:sp>
      <p:sp>
        <p:nvSpPr>
          <p:cNvPr id="3" name="Content Placeholder 2"/>
          <p:cNvSpPr>
            <a:spLocks noGrp="1"/>
          </p:cNvSpPr>
          <p:nvPr>
            <p:ph idx="1"/>
          </p:nvPr>
        </p:nvSpPr>
        <p:spPr>
          <a:xfrm>
            <a:off x="152400" y="1676400"/>
            <a:ext cx="11811000" cy="5181600"/>
          </a:xfrm>
        </p:spPr>
        <p:txBody>
          <a:bodyPr>
            <a:noAutofit/>
          </a:bodyPr>
          <a:lstStyle/>
          <a:p>
            <a:pPr>
              <a:buNone/>
            </a:pPr>
            <a:r>
              <a:rPr lang="en-US" sz="4400" dirty="0" smtClean="0"/>
              <a:t>2. We measure ourselves by worldly standards</a:t>
            </a:r>
          </a:p>
          <a:p>
            <a:pPr>
              <a:buNone/>
            </a:pPr>
            <a:r>
              <a:rPr lang="en-US" sz="4400" dirty="0" smtClean="0"/>
              <a:t>	1 Samuel 16:7</a:t>
            </a:r>
          </a:p>
          <a:p>
            <a:pPr>
              <a:buNone/>
            </a:pPr>
            <a:r>
              <a:rPr lang="en-US" sz="4400" dirty="0" smtClean="0"/>
              <a:t>	2 Corinthians 10:7,12</a:t>
            </a:r>
          </a:p>
          <a:p>
            <a:pPr>
              <a:buNone/>
            </a:pPr>
            <a:endParaRPr lang="en-US" sz="4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3200400"/>
            <a:ext cx="4876800" cy="3248766"/>
          </a:xfrm>
          <a:prstGeom prst="rect">
            <a:avLst/>
          </a:prstGeom>
        </p:spPr>
      </p:pic>
    </p:spTree>
    <p:extLst>
      <p:ext uri="{BB962C8B-B14F-4D97-AF65-F5344CB8AC3E}">
        <p14:creationId xmlns:p14="http://schemas.microsoft.com/office/powerpoint/2010/main" val="1174644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a:bodyPr>
          <a:lstStyle/>
          <a:p>
            <a:r>
              <a:rPr lang="en-US" sz="8000" dirty="0" smtClean="0"/>
              <a:t>Reasons for Our Behavior</a:t>
            </a:r>
            <a:endParaRPr lang="en-US" sz="8000" dirty="0"/>
          </a:p>
        </p:txBody>
      </p:sp>
      <p:sp>
        <p:nvSpPr>
          <p:cNvPr id="3" name="Content Placeholder 2"/>
          <p:cNvSpPr>
            <a:spLocks noGrp="1"/>
          </p:cNvSpPr>
          <p:nvPr>
            <p:ph idx="1"/>
          </p:nvPr>
        </p:nvSpPr>
        <p:spPr>
          <a:xfrm>
            <a:off x="152400" y="1676400"/>
            <a:ext cx="11811000" cy="5181600"/>
          </a:xfrm>
        </p:spPr>
        <p:txBody>
          <a:bodyPr>
            <a:noAutofit/>
          </a:bodyPr>
          <a:lstStyle/>
          <a:p>
            <a:pPr>
              <a:buNone/>
            </a:pPr>
            <a:r>
              <a:rPr lang="en-US" sz="4400" dirty="0" smtClean="0"/>
              <a:t>3. We have a divided allegiance</a:t>
            </a:r>
          </a:p>
          <a:p>
            <a:pPr>
              <a:buNone/>
            </a:pPr>
            <a:r>
              <a:rPr lang="en-US" sz="4400" dirty="0"/>
              <a:t>	</a:t>
            </a:r>
            <a:r>
              <a:rPr lang="en-US" sz="4400" dirty="0" smtClean="0"/>
              <a:t>1 Kings 18:21</a:t>
            </a:r>
          </a:p>
          <a:p>
            <a:pPr>
              <a:buNone/>
            </a:pPr>
            <a:r>
              <a:rPr lang="en-US" sz="4400" smtClean="0"/>
              <a:t>	Matthew 6:24</a:t>
            </a:r>
            <a:endParaRPr lang="en-US" sz="4400" dirty="0" smtClean="0"/>
          </a:p>
          <a:p>
            <a:pPr>
              <a:buNone/>
            </a:pPr>
            <a:endParaRPr lang="en-US" sz="4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3124200"/>
            <a:ext cx="5334000" cy="3000375"/>
          </a:xfrm>
          <a:prstGeom prst="rect">
            <a:avLst/>
          </a:prstGeom>
        </p:spPr>
      </p:pic>
    </p:spTree>
    <p:extLst>
      <p:ext uri="{BB962C8B-B14F-4D97-AF65-F5344CB8AC3E}">
        <p14:creationId xmlns:p14="http://schemas.microsoft.com/office/powerpoint/2010/main" val="854533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a:bodyPr>
          <a:lstStyle/>
          <a:p>
            <a:r>
              <a:rPr lang="en-US" sz="8000" dirty="0" smtClean="0"/>
              <a:t>Reasons for Our Behavior</a:t>
            </a:r>
            <a:endParaRPr lang="en-US" sz="8000" dirty="0"/>
          </a:p>
        </p:txBody>
      </p:sp>
      <p:sp>
        <p:nvSpPr>
          <p:cNvPr id="3" name="Content Placeholder 2"/>
          <p:cNvSpPr>
            <a:spLocks noGrp="1"/>
          </p:cNvSpPr>
          <p:nvPr>
            <p:ph idx="1"/>
          </p:nvPr>
        </p:nvSpPr>
        <p:spPr>
          <a:xfrm>
            <a:off x="152400" y="1676400"/>
            <a:ext cx="11811000" cy="5181600"/>
          </a:xfrm>
        </p:spPr>
        <p:txBody>
          <a:bodyPr>
            <a:noAutofit/>
          </a:bodyPr>
          <a:lstStyle/>
          <a:p>
            <a:pPr>
              <a:buNone/>
            </a:pPr>
            <a:r>
              <a:rPr lang="en-US" sz="4400" dirty="0" smtClean="0"/>
              <a:t>4. We won’t hold ourselves accountable</a:t>
            </a:r>
          </a:p>
          <a:p>
            <a:pPr>
              <a:buNone/>
            </a:pPr>
            <a:r>
              <a:rPr lang="en-US" sz="4400" dirty="0"/>
              <a:t>	</a:t>
            </a:r>
            <a:r>
              <a:rPr lang="en-US" sz="4400" dirty="0" smtClean="0"/>
              <a:t>1 Samuel 15:20-22</a:t>
            </a:r>
          </a:p>
          <a:p>
            <a:pPr>
              <a:buNone/>
            </a:pPr>
            <a:r>
              <a:rPr lang="en-US" sz="4400" dirty="0" smtClean="0"/>
              <a:t>	John 15:1-2</a:t>
            </a:r>
          </a:p>
          <a:p>
            <a:pPr>
              <a:buNone/>
            </a:pPr>
            <a:endParaRPr lang="en-US" sz="4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2514600"/>
            <a:ext cx="3194685" cy="3962400"/>
          </a:xfrm>
          <a:prstGeom prst="rect">
            <a:avLst/>
          </a:prstGeom>
        </p:spPr>
      </p:pic>
    </p:spTree>
    <p:extLst>
      <p:ext uri="{BB962C8B-B14F-4D97-AF65-F5344CB8AC3E}">
        <p14:creationId xmlns:p14="http://schemas.microsoft.com/office/powerpoint/2010/main" val="1520533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a:bodyPr>
          <a:lstStyle/>
          <a:p>
            <a:r>
              <a:rPr lang="en-US" sz="8000" dirty="0" smtClean="0"/>
              <a:t>Reasons for Our Behavior</a:t>
            </a:r>
            <a:endParaRPr lang="en-US" sz="8000" dirty="0"/>
          </a:p>
        </p:txBody>
      </p:sp>
      <p:sp>
        <p:nvSpPr>
          <p:cNvPr id="3" name="Content Placeholder 2"/>
          <p:cNvSpPr>
            <a:spLocks noGrp="1"/>
          </p:cNvSpPr>
          <p:nvPr>
            <p:ph idx="1"/>
          </p:nvPr>
        </p:nvSpPr>
        <p:spPr>
          <a:xfrm>
            <a:off x="152400" y="1676400"/>
            <a:ext cx="11811000" cy="5181600"/>
          </a:xfrm>
        </p:spPr>
        <p:txBody>
          <a:bodyPr>
            <a:noAutofit/>
          </a:bodyPr>
          <a:lstStyle/>
          <a:p>
            <a:pPr>
              <a:buNone/>
            </a:pPr>
            <a:r>
              <a:rPr lang="en-US" sz="4400" dirty="0" smtClean="0"/>
              <a:t>5. We allow guilt to overwhelm us</a:t>
            </a:r>
          </a:p>
          <a:p>
            <a:pPr>
              <a:buNone/>
            </a:pPr>
            <a:r>
              <a:rPr lang="en-US" sz="4400" dirty="0" smtClean="0"/>
              <a:t>	2 Samuel 17:23</a:t>
            </a:r>
          </a:p>
          <a:p>
            <a:pPr>
              <a:buNone/>
            </a:pPr>
            <a:r>
              <a:rPr lang="en-US" sz="4400" dirty="0" smtClean="0"/>
              <a:t>	Matthew 27:5</a:t>
            </a:r>
          </a:p>
          <a:p>
            <a:pPr>
              <a:buNone/>
            </a:pPr>
            <a:endParaRPr lang="en-US" sz="4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2743200"/>
            <a:ext cx="5080000" cy="3810000"/>
          </a:xfrm>
          <a:prstGeom prst="rect">
            <a:avLst/>
          </a:prstGeom>
        </p:spPr>
      </p:pic>
    </p:spTree>
    <p:extLst>
      <p:ext uri="{BB962C8B-B14F-4D97-AF65-F5344CB8AC3E}">
        <p14:creationId xmlns:p14="http://schemas.microsoft.com/office/powerpoint/2010/main" val="82024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a:bodyPr>
          <a:lstStyle/>
          <a:p>
            <a:r>
              <a:rPr lang="en-US" sz="8000" dirty="0" smtClean="0"/>
              <a:t>Reasons for Our Behavior</a:t>
            </a:r>
            <a:endParaRPr lang="en-US" sz="8000" dirty="0"/>
          </a:p>
        </p:txBody>
      </p:sp>
      <p:sp>
        <p:nvSpPr>
          <p:cNvPr id="3" name="Content Placeholder 2"/>
          <p:cNvSpPr>
            <a:spLocks noGrp="1"/>
          </p:cNvSpPr>
          <p:nvPr>
            <p:ph idx="1"/>
          </p:nvPr>
        </p:nvSpPr>
        <p:spPr>
          <a:xfrm>
            <a:off x="152400" y="1676400"/>
            <a:ext cx="11811000" cy="5181600"/>
          </a:xfrm>
        </p:spPr>
        <p:txBody>
          <a:bodyPr>
            <a:noAutofit/>
          </a:bodyPr>
          <a:lstStyle/>
          <a:p>
            <a:pPr>
              <a:buNone/>
            </a:pPr>
            <a:r>
              <a:rPr lang="en-US" sz="4400" dirty="0" smtClean="0"/>
              <a:t>5. We allow the </a:t>
            </a:r>
            <a:r>
              <a:rPr lang="en-US" sz="4400" i="1" dirty="0" smtClean="0"/>
              <a:t>feeling</a:t>
            </a:r>
            <a:r>
              <a:rPr lang="en-US" sz="4400" dirty="0" smtClean="0"/>
              <a:t> of guilt to overwhelm us</a:t>
            </a:r>
          </a:p>
          <a:p>
            <a:pPr>
              <a:buNone/>
            </a:pPr>
            <a:r>
              <a:rPr lang="en-US" sz="4400" dirty="0" smtClean="0"/>
              <a:t>	1 Samuel 16:7</a:t>
            </a:r>
          </a:p>
          <a:p>
            <a:pPr>
              <a:buNone/>
            </a:pPr>
            <a:r>
              <a:rPr lang="en-US" sz="4400" dirty="0" smtClean="0"/>
              <a:t>	1 Timothy 1:13</a:t>
            </a:r>
          </a:p>
          <a:p>
            <a:pPr>
              <a:buNone/>
            </a:pPr>
            <a:endParaRPr lang="en-US" sz="4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2743200"/>
            <a:ext cx="5080000" cy="3810000"/>
          </a:xfrm>
          <a:prstGeom prst="rect">
            <a:avLst/>
          </a:prstGeom>
        </p:spPr>
      </p:pic>
    </p:spTree>
    <p:extLst>
      <p:ext uri="{BB962C8B-B14F-4D97-AF65-F5344CB8AC3E}">
        <p14:creationId xmlns:p14="http://schemas.microsoft.com/office/powerpoint/2010/main" val="448476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4:15-24</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28600" y="1690689"/>
            <a:ext cx="11882535" cy="5029424"/>
          </a:xfrm>
        </p:spPr>
        <p:txBody>
          <a:bodyPr>
            <a:normAutofit/>
          </a:bodyPr>
          <a:lstStyle/>
          <a:p>
            <a:pPr marL="0" indent="0" algn="just">
              <a:buNone/>
            </a:pPr>
            <a:r>
              <a:rPr lang="en-US" sz="5000" dirty="0" smtClean="0"/>
              <a:t>Worship in Spirit and Truth</a:t>
            </a:r>
          </a:p>
          <a:p>
            <a:pPr marL="0" indent="0" algn="just">
              <a:buNone/>
            </a:pPr>
            <a:r>
              <a:rPr lang="en-US" sz="5000" dirty="0" smtClean="0"/>
              <a:t>	Spirit: John 6:63, 1 Cor. 2:12-16</a:t>
            </a:r>
          </a:p>
          <a:p>
            <a:pPr marL="0" indent="0" algn="just">
              <a:buNone/>
            </a:pPr>
            <a:r>
              <a:rPr lang="en-US" sz="5000" dirty="0"/>
              <a:t>	</a:t>
            </a:r>
            <a:r>
              <a:rPr lang="en-US" sz="5000" dirty="0" smtClean="0"/>
              <a:t>Truth: John 17:17</a:t>
            </a:r>
          </a:p>
          <a:p>
            <a:pPr marL="0" indent="0" algn="just">
              <a:buNone/>
            </a:pPr>
            <a:endParaRPr lang="en-US" sz="5000" dirty="0" smtClean="0"/>
          </a:p>
          <a:p>
            <a:pPr marL="0" indent="0" algn="just">
              <a:buNone/>
            </a:pPr>
            <a:r>
              <a:rPr lang="en-US" sz="5000" dirty="0" smtClean="0"/>
              <a:t>Differences between worship then and now?</a:t>
            </a:r>
          </a:p>
          <a:p>
            <a:pPr marL="0" indent="0" algn="just">
              <a:buNone/>
            </a:pPr>
            <a:endParaRPr lang="en-US" sz="5000" dirty="0" smtClean="0"/>
          </a:p>
        </p:txBody>
      </p:sp>
    </p:spTree>
    <p:extLst>
      <p:ext uri="{BB962C8B-B14F-4D97-AF65-F5344CB8AC3E}">
        <p14:creationId xmlns:p14="http://schemas.microsoft.com/office/powerpoint/2010/main" val="239353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fontScale="90000"/>
          </a:bodyPr>
          <a:lstStyle/>
          <a:p>
            <a:r>
              <a:rPr lang="en-US" sz="8000" dirty="0" smtClean="0"/>
              <a:t>Seeing Yourself in Perspective</a:t>
            </a:r>
            <a:endParaRPr lang="en-US" sz="8000" dirty="0"/>
          </a:p>
        </p:txBody>
      </p:sp>
      <p:sp>
        <p:nvSpPr>
          <p:cNvPr id="3" name="Content Placeholder 2"/>
          <p:cNvSpPr>
            <a:spLocks noGrp="1"/>
          </p:cNvSpPr>
          <p:nvPr>
            <p:ph idx="1"/>
          </p:nvPr>
        </p:nvSpPr>
        <p:spPr>
          <a:xfrm>
            <a:off x="-152400" y="1416051"/>
            <a:ext cx="12115800" cy="5440362"/>
          </a:xfrm>
        </p:spPr>
        <p:txBody>
          <a:bodyPr>
            <a:noAutofit/>
          </a:bodyPr>
          <a:lstStyle/>
          <a:p>
            <a:pPr algn="just">
              <a:buNone/>
            </a:pPr>
            <a:r>
              <a:rPr lang="en-US" sz="4400" dirty="0" smtClean="0"/>
              <a:t>	</a:t>
            </a:r>
            <a:r>
              <a:rPr lang="en-US" sz="4200" dirty="0" smtClean="0"/>
              <a:t>For </a:t>
            </a:r>
            <a:r>
              <a:rPr lang="en-US" sz="4200" dirty="0"/>
              <a:t>if anyone is a hearer of the word and not a doer, he is like a man observing his natural face in a mirror</a:t>
            </a:r>
            <a:r>
              <a:rPr lang="en-US" sz="4200" dirty="0" smtClean="0"/>
              <a:t>; for </a:t>
            </a:r>
            <a:r>
              <a:rPr lang="en-US" sz="4200" dirty="0"/>
              <a:t>he observes himself, goes away, and immediately forgets what kind of man he was. But he who looks into the perfect law of liberty and continues in it, and is not a forgetful hearer but a doer of the work, this one will be blessed in what he does</a:t>
            </a:r>
            <a:r>
              <a:rPr lang="en-US" sz="4200" dirty="0" smtClean="0"/>
              <a:t>.</a:t>
            </a:r>
            <a:r>
              <a:rPr lang="en-US" sz="4200" dirty="0"/>
              <a:t> </a:t>
            </a:r>
            <a:r>
              <a:rPr lang="en-US" sz="4200" dirty="0" smtClean="0"/>
              <a:t>			</a:t>
            </a:r>
            <a:r>
              <a:rPr lang="en-US" sz="4200" dirty="0"/>
              <a:t>	</a:t>
            </a:r>
            <a:r>
              <a:rPr lang="en-US" sz="4200" dirty="0" smtClean="0"/>
              <a:t>									James 1:23-25 </a:t>
            </a:r>
            <a:endParaRPr lang="en-US" sz="4200" dirty="0"/>
          </a:p>
        </p:txBody>
      </p:sp>
    </p:spTree>
    <p:extLst>
      <p:ext uri="{BB962C8B-B14F-4D97-AF65-F5344CB8AC3E}">
        <p14:creationId xmlns:p14="http://schemas.microsoft.com/office/powerpoint/2010/main" val="123855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fontScale="90000"/>
          </a:bodyPr>
          <a:lstStyle/>
          <a:p>
            <a:r>
              <a:rPr lang="en-US" sz="8000" dirty="0" smtClean="0"/>
              <a:t>Seeing Yourself in Perspective</a:t>
            </a:r>
            <a:endParaRPr lang="en-US" sz="8000" dirty="0"/>
          </a:p>
        </p:txBody>
      </p:sp>
      <p:sp>
        <p:nvSpPr>
          <p:cNvPr id="3" name="Content Placeholder 2"/>
          <p:cNvSpPr>
            <a:spLocks noGrp="1"/>
          </p:cNvSpPr>
          <p:nvPr>
            <p:ph idx="1"/>
          </p:nvPr>
        </p:nvSpPr>
        <p:spPr>
          <a:xfrm>
            <a:off x="152400" y="1416051"/>
            <a:ext cx="11811000" cy="5440362"/>
          </a:xfrm>
        </p:spPr>
        <p:txBody>
          <a:bodyPr>
            <a:noAutofit/>
          </a:bodyPr>
          <a:lstStyle/>
          <a:p>
            <a:pPr algn="just">
              <a:buNone/>
            </a:pPr>
            <a:r>
              <a:rPr lang="en-US" sz="4400" dirty="0" smtClean="0"/>
              <a:t>God knows you are not perfect</a:t>
            </a:r>
          </a:p>
          <a:p>
            <a:pPr algn="just">
              <a:buNone/>
            </a:pPr>
            <a:r>
              <a:rPr lang="en-US" sz="4400" dirty="0" smtClean="0"/>
              <a:t>	</a:t>
            </a:r>
            <a:r>
              <a:rPr lang="en-US" sz="4400" i="1" dirty="0" smtClean="0"/>
              <a:t>For </a:t>
            </a:r>
            <a:r>
              <a:rPr lang="en-US" sz="4400" i="1" dirty="0"/>
              <a:t>we do not have a High Priest who cannot sympathize with our weaknesses, but was in all points tempted as we are, yet without sin</a:t>
            </a:r>
            <a:r>
              <a:rPr lang="en-US" sz="4400" dirty="0" smtClean="0"/>
              <a:t>.</a:t>
            </a:r>
            <a:r>
              <a:rPr lang="en-US" sz="4400" dirty="0"/>
              <a:t> </a:t>
            </a:r>
            <a:r>
              <a:rPr lang="en-US" sz="4400" dirty="0" smtClean="0"/>
              <a:t>										Hebrews </a:t>
            </a:r>
            <a:r>
              <a:rPr lang="en-US" sz="4400" dirty="0"/>
              <a:t>4:15 </a:t>
            </a:r>
            <a:endParaRPr lang="en-US" sz="4400" dirty="0" smtClean="0"/>
          </a:p>
          <a:p>
            <a:pPr algn="just">
              <a:buNone/>
            </a:pPr>
            <a:endParaRPr lang="en-US" sz="4200" dirty="0"/>
          </a:p>
        </p:txBody>
      </p:sp>
    </p:spTree>
    <p:extLst>
      <p:ext uri="{BB962C8B-B14F-4D97-AF65-F5344CB8AC3E}">
        <p14:creationId xmlns:p14="http://schemas.microsoft.com/office/powerpoint/2010/main" val="130869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fontScale="90000"/>
          </a:bodyPr>
          <a:lstStyle/>
          <a:p>
            <a:r>
              <a:rPr lang="en-US" sz="8000" dirty="0" smtClean="0"/>
              <a:t>Seeing Yourself in Perspective</a:t>
            </a:r>
            <a:endParaRPr lang="en-US" sz="8000" dirty="0"/>
          </a:p>
        </p:txBody>
      </p:sp>
      <p:sp>
        <p:nvSpPr>
          <p:cNvPr id="3" name="Content Placeholder 2"/>
          <p:cNvSpPr>
            <a:spLocks noGrp="1"/>
          </p:cNvSpPr>
          <p:nvPr>
            <p:ph idx="1"/>
          </p:nvPr>
        </p:nvSpPr>
        <p:spPr>
          <a:xfrm>
            <a:off x="152400" y="1416051"/>
            <a:ext cx="11430000" cy="5440362"/>
          </a:xfrm>
        </p:spPr>
        <p:txBody>
          <a:bodyPr>
            <a:noAutofit/>
          </a:bodyPr>
          <a:lstStyle/>
          <a:p>
            <a:pPr algn="just">
              <a:buNone/>
            </a:pPr>
            <a:r>
              <a:rPr lang="en-US" sz="4400" dirty="0" smtClean="0"/>
              <a:t>God knows you are not perfect</a:t>
            </a:r>
          </a:p>
          <a:p>
            <a:pPr algn="just">
              <a:buNone/>
            </a:pPr>
            <a:r>
              <a:rPr lang="en-US" sz="4400" dirty="0" smtClean="0"/>
              <a:t>God desires to forgive your sins</a:t>
            </a:r>
          </a:p>
          <a:p>
            <a:pPr algn="just">
              <a:buNone/>
            </a:pPr>
            <a:r>
              <a:rPr lang="en-US" sz="4400" dirty="0" smtClean="0"/>
              <a:t>	</a:t>
            </a:r>
            <a:r>
              <a:rPr lang="en-US" sz="4400" i="1" dirty="0" smtClean="0"/>
              <a:t>If </a:t>
            </a:r>
            <a:r>
              <a:rPr lang="en-US" sz="4400" i="1" dirty="0"/>
              <a:t>we confess our sins, He is faithful and just to forgive us our sins and to cleanse us from all unrighteousness</a:t>
            </a:r>
            <a:r>
              <a:rPr lang="en-US" sz="4400" dirty="0" smtClean="0"/>
              <a:t>.</a:t>
            </a:r>
            <a:r>
              <a:rPr lang="en-US" sz="4400" dirty="0"/>
              <a:t> </a:t>
            </a:r>
            <a:r>
              <a:rPr lang="en-US" sz="4400" dirty="0" smtClean="0"/>
              <a:t>																	1 John </a:t>
            </a:r>
            <a:r>
              <a:rPr lang="en-US" sz="4400" dirty="0"/>
              <a:t>1:9 </a:t>
            </a:r>
          </a:p>
        </p:txBody>
      </p:sp>
    </p:spTree>
    <p:extLst>
      <p:ext uri="{BB962C8B-B14F-4D97-AF65-F5344CB8AC3E}">
        <p14:creationId xmlns:p14="http://schemas.microsoft.com/office/powerpoint/2010/main" val="4866805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fontScale="90000"/>
          </a:bodyPr>
          <a:lstStyle/>
          <a:p>
            <a:r>
              <a:rPr lang="en-US" sz="8000" dirty="0" smtClean="0"/>
              <a:t>Seeing Yourself in Perspective</a:t>
            </a:r>
            <a:endParaRPr lang="en-US" sz="8000" dirty="0"/>
          </a:p>
        </p:txBody>
      </p:sp>
      <p:sp>
        <p:nvSpPr>
          <p:cNvPr id="3" name="Content Placeholder 2"/>
          <p:cNvSpPr>
            <a:spLocks noGrp="1"/>
          </p:cNvSpPr>
          <p:nvPr>
            <p:ph idx="1"/>
          </p:nvPr>
        </p:nvSpPr>
        <p:spPr>
          <a:xfrm>
            <a:off x="152400" y="1416051"/>
            <a:ext cx="11430000" cy="5440362"/>
          </a:xfrm>
        </p:spPr>
        <p:txBody>
          <a:bodyPr>
            <a:noAutofit/>
          </a:bodyPr>
          <a:lstStyle/>
          <a:p>
            <a:pPr algn="just">
              <a:buNone/>
            </a:pPr>
            <a:r>
              <a:rPr lang="en-US" sz="4400" dirty="0" smtClean="0"/>
              <a:t>God knows you are not perfect</a:t>
            </a:r>
          </a:p>
          <a:p>
            <a:pPr algn="just">
              <a:buNone/>
            </a:pPr>
            <a:r>
              <a:rPr lang="en-US" sz="4400" dirty="0" smtClean="0"/>
              <a:t>God desires to forgive your sins</a:t>
            </a:r>
          </a:p>
          <a:p>
            <a:pPr algn="just">
              <a:buNone/>
            </a:pPr>
            <a:r>
              <a:rPr lang="en-US" sz="4400" dirty="0" smtClean="0"/>
              <a:t>God sees you as valuable to His purpose</a:t>
            </a:r>
          </a:p>
          <a:p>
            <a:pPr algn="just">
              <a:buNone/>
            </a:pPr>
            <a:r>
              <a:rPr lang="en-US" sz="4400" dirty="0"/>
              <a:t>	</a:t>
            </a:r>
            <a:r>
              <a:rPr lang="en-US" sz="4400" i="1" dirty="0" smtClean="0"/>
              <a:t>But </a:t>
            </a:r>
            <a:r>
              <a:rPr lang="en-US" sz="4400" i="1" dirty="0"/>
              <a:t>now God has set the members, each one of them, in the body just as He </a:t>
            </a:r>
            <a:r>
              <a:rPr lang="en-US" sz="4400" i="1" dirty="0" smtClean="0"/>
              <a:t>pleased</a:t>
            </a:r>
            <a:r>
              <a:rPr lang="en-US" sz="4400" dirty="0" smtClean="0"/>
              <a:t>										1 Corinthians </a:t>
            </a:r>
            <a:r>
              <a:rPr lang="en-US" sz="4400" dirty="0"/>
              <a:t>12:18 </a:t>
            </a:r>
          </a:p>
        </p:txBody>
      </p:sp>
    </p:spTree>
    <p:extLst>
      <p:ext uri="{BB962C8B-B14F-4D97-AF65-F5344CB8AC3E}">
        <p14:creationId xmlns:p14="http://schemas.microsoft.com/office/powerpoint/2010/main" val="2846038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fontScale="90000"/>
          </a:bodyPr>
          <a:lstStyle/>
          <a:p>
            <a:r>
              <a:rPr lang="en-US" sz="8000" dirty="0" smtClean="0"/>
              <a:t>The Importance of Perspective</a:t>
            </a:r>
            <a:endParaRPr lang="en-US" sz="8000" dirty="0"/>
          </a:p>
        </p:txBody>
      </p:sp>
      <p:sp>
        <p:nvSpPr>
          <p:cNvPr id="3" name="Content Placeholder 2"/>
          <p:cNvSpPr>
            <a:spLocks noGrp="1"/>
          </p:cNvSpPr>
          <p:nvPr>
            <p:ph idx="1"/>
          </p:nvPr>
        </p:nvSpPr>
        <p:spPr>
          <a:xfrm>
            <a:off x="152400" y="1676400"/>
            <a:ext cx="11811000" cy="5181600"/>
          </a:xfrm>
        </p:spPr>
        <p:txBody>
          <a:bodyPr>
            <a:noAutofit/>
          </a:bodyPr>
          <a:lstStyle/>
          <a:p>
            <a:pPr>
              <a:buNone/>
            </a:pPr>
            <a:r>
              <a:rPr lang="en-US" sz="4400" dirty="0" smtClean="0"/>
              <a:t>You will not succeed if you feel unworthy</a:t>
            </a:r>
          </a:p>
          <a:p>
            <a:pPr>
              <a:buNone/>
            </a:pPr>
            <a:endParaRPr lang="en-US" sz="4400" dirty="0"/>
          </a:p>
          <a:p>
            <a:pPr>
              <a:buNone/>
            </a:pPr>
            <a:r>
              <a:rPr lang="en-US" sz="4400" dirty="0" smtClean="0"/>
              <a:t>You will succumb to sin if you feel weak</a:t>
            </a:r>
          </a:p>
          <a:p>
            <a:pPr>
              <a:buNone/>
            </a:pPr>
            <a:endParaRPr lang="en-US" sz="4400" dirty="0"/>
          </a:p>
          <a:p>
            <a:pPr>
              <a:buNone/>
            </a:pPr>
            <a:r>
              <a:rPr lang="en-US" sz="4400" dirty="0" smtClean="0"/>
              <a:t>You will meet God’s expectations if you try</a:t>
            </a:r>
            <a:endParaRPr lang="en-US" sz="4400" dirty="0"/>
          </a:p>
        </p:txBody>
      </p:sp>
    </p:spTree>
    <p:extLst>
      <p:ext uri="{BB962C8B-B14F-4D97-AF65-F5344CB8AC3E}">
        <p14:creationId xmlns:p14="http://schemas.microsoft.com/office/powerpoint/2010/main" val="16333613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29007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7638"/>
          </a:xfrm>
        </p:spPr>
        <p:txBody>
          <a:bodyPr>
            <a:normAutofit/>
          </a:bodyPr>
          <a:lstStyle/>
          <a:p>
            <a:r>
              <a:rPr lang="en-US" sz="6600" dirty="0" smtClean="0"/>
              <a:t>What Is Best For You?</a:t>
            </a:r>
            <a:endParaRPr lang="en-US" sz="6600" dirty="0"/>
          </a:p>
        </p:txBody>
      </p:sp>
      <p:sp>
        <p:nvSpPr>
          <p:cNvPr id="3" name="Content Placeholder 2"/>
          <p:cNvSpPr>
            <a:spLocks noGrp="1"/>
          </p:cNvSpPr>
          <p:nvPr>
            <p:ph idx="1"/>
          </p:nvPr>
        </p:nvSpPr>
        <p:spPr>
          <a:xfrm>
            <a:off x="228600" y="1600201"/>
            <a:ext cx="11353800" cy="5181599"/>
          </a:xfrm>
        </p:spPr>
        <p:txBody>
          <a:bodyPr>
            <a:noAutofit/>
          </a:bodyPr>
          <a:lstStyle/>
          <a:p>
            <a:pPr marL="0" indent="0">
              <a:buNone/>
            </a:pPr>
            <a:r>
              <a:rPr lang="en-US" sz="4400" dirty="0" smtClean="0"/>
              <a:t>1) Eternal life</a:t>
            </a:r>
          </a:p>
          <a:p>
            <a:pPr marL="0" indent="0">
              <a:buNone/>
            </a:pPr>
            <a:r>
              <a:rPr lang="en-US" sz="4400" dirty="0" smtClean="0"/>
              <a:t>	Hearing and Believing</a:t>
            </a:r>
          </a:p>
          <a:p>
            <a:pPr marL="0" indent="0">
              <a:buNone/>
            </a:pPr>
            <a:r>
              <a:rPr lang="en-US" sz="4400" dirty="0" smtClean="0"/>
              <a:t>	Confession</a:t>
            </a:r>
          </a:p>
          <a:p>
            <a:pPr marL="0" indent="0">
              <a:buNone/>
            </a:pPr>
            <a:r>
              <a:rPr lang="en-US" sz="4400" dirty="0" smtClean="0"/>
              <a:t>	Repentance</a:t>
            </a:r>
          </a:p>
          <a:p>
            <a:pPr marL="0" indent="0">
              <a:buNone/>
            </a:pPr>
            <a:r>
              <a:rPr lang="en-US" sz="4400" dirty="0" smtClean="0"/>
              <a:t>	Baptism</a:t>
            </a:r>
          </a:p>
          <a:p>
            <a:pPr marL="0" indent="0">
              <a:buNone/>
            </a:pPr>
            <a:r>
              <a:rPr lang="en-US" sz="4400" dirty="0" smtClean="0"/>
              <a:t>2) Life of personal sanctification </a:t>
            </a:r>
            <a:endParaRPr lang="en-US" sz="4400" dirty="0"/>
          </a:p>
        </p:txBody>
      </p:sp>
    </p:spTree>
    <p:extLst>
      <p:ext uri="{BB962C8B-B14F-4D97-AF65-F5344CB8AC3E}">
        <p14:creationId xmlns:p14="http://schemas.microsoft.com/office/powerpoint/2010/main" val="56708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4:25-30</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28600" y="1690689"/>
            <a:ext cx="11882535" cy="5029424"/>
          </a:xfrm>
        </p:spPr>
        <p:txBody>
          <a:bodyPr>
            <a:normAutofit/>
          </a:bodyPr>
          <a:lstStyle/>
          <a:p>
            <a:pPr marL="0" indent="0" algn="just">
              <a:buNone/>
            </a:pPr>
            <a:r>
              <a:rPr lang="en-US" sz="5000" dirty="0" smtClean="0"/>
              <a:t>Knowledge of the Messiah</a:t>
            </a:r>
          </a:p>
          <a:p>
            <a:pPr marL="0" indent="0" algn="just">
              <a:buNone/>
            </a:pPr>
            <a:r>
              <a:rPr lang="en-US" sz="5000" dirty="0"/>
              <a:t>	</a:t>
            </a:r>
            <a:endParaRPr lang="en-US" sz="5000" dirty="0" smtClean="0"/>
          </a:p>
          <a:p>
            <a:pPr marL="0" indent="0" algn="just">
              <a:buNone/>
            </a:pPr>
            <a:r>
              <a:rPr lang="en-US" sz="5000" dirty="0" smtClean="0"/>
              <a:t>The conclusion of the confrontation </a:t>
            </a:r>
          </a:p>
        </p:txBody>
      </p:sp>
    </p:spTree>
    <p:extLst>
      <p:ext uri="{BB962C8B-B14F-4D97-AF65-F5344CB8AC3E}">
        <p14:creationId xmlns:p14="http://schemas.microsoft.com/office/powerpoint/2010/main" val="4028927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4:31-38</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28600" y="1690689"/>
            <a:ext cx="11882535" cy="5029424"/>
          </a:xfrm>
        </p:spPr>
        <p:txBody>
          <a:bodyPr>
            <a:normAutofit/>
          </a:bodyPr>
          <a:lstStyle/>
          <a:p>
            <a:pPr marL="0" indent="0" algn="just">
              <a:buNone/>
            </a:pPr>
            <a:r>
              <a:rPr lang="en-US" sz="5000" dirty="0" smtClean="0"/>
              <a:t>Jesus and the food of God</a:t>
            </a:r>
          </a:p>
          <a:p>
            <a:pPr marL="0" indent="0" algn="just">
              <a:buNone/>
            </a:pPr>
            <a:endParaRPr lang="en-US" sz="5000" dirty="0"/>
          </a:p>
          <a:p>
            <a:pPr marL="0" indent="0" algn="just">
              <a:buNone/>
            </a:pPr>
            <a:r>
              <a:rPr lang="en-US" sz="5000" dirty="0" smtClean="0"/>
              <a:t>“The fields are white for harvest”</a:t>
            </a:r>
          </a:p>
        </p:txBody>
      </p:sp>
    </p:spTree>
    <p:extLst>
      <p:ext uri="{BB962C8B-B14F-4D97-AF65-F5344CB8AC3E}">
        <p14:creationId xmlns:p14="http://schemas.microsoft.com/office/powerpoint/2010/main" val="400243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9900" dirty="0" smtClean="0">
                <a:effectLst>
                  <a:glow rad="228600">
                    <a:srgbClr val="000000"/>
                  </a:glow>
                </a:effectLst>
                <a:latin typeface="+mn-lt"/>
              </a:rPr>
              <a:t>John 4:39-44</a:t>
            </a:r>
            <a:endParaRPr lang="en-US" sz="9900" dirty="0">
              <a:effectLst>
                <a:glow rad="228600">
                  <a:srgbClr val="000000"/>
                </a:glow>
              </a:effectLst>
              <a:latin typeface="+mn-lt"/>
            </a:endParaRPr>
          </a:p>
        </p:txBody>
      </p:sp>
      <p:sp>
        <p:nvSpPr>
          <p:cNvPr id="3" name="Content Placeholder 2"/>
          <p:cNvSpPr>
            <a:spLocks noGrp="1"/>
          </p:cNvSpPr>
          <p:nvPr>
            <p:ph idx="1"/>
          </p:nvPr>
        </p:nvSpPr>
        <p:spPr>
          <a:xfrm>
            <a:off x="228600" y="1690689"/>
            <a:ext cx="11882535" cy="5029424"/>
          </a:xfrm>
        </p:spPr>
        <p:txBody>
          <a:bodyPr>
            <a:normAutofit/>
          </a:bodyPr>
          <a:lstStyle/>
          <a:p>
            <a:pPr marL="0" indent="0" algn="just">
              <a:buNone/>
            </a:pPr>
            <a:r>
              <a:rPr lang="en-US" sz="5000" dirty="0" smtClean="0"/>
              <a:t>The conclusion of the Samaritan interaction</a:t>
            </a:r>
          </a:p>
          <a:p>
            <a:pPr marL="0" indent="0" algn="just">
              <a:buNone/>
            </a:pPr>
            <a:endParaRPr lang="en-US" sz="5000" dirty="0"/>
          </a:p>
          <a:p>
            <a:pPr marL="0" indent="0" algn="just">
              <a:buNone/>
            </a:pPr>
            <a:r>
              <a:rPr lang="en-US" sz="5000" dirty="0" smtClean="0"/>
              <a:t>Contrasted with Galilee</a:t>
            </a:r>
          </a:p>
        </p:txBody>
      </p:sp>
    </p:spTree>
    <p:extLst>
      <p:ext uri="{BB962C8B-B14F-4D97-AF65-F5344CB8AC3E}">
        <p14:creationId xmlns:p14="http://schemas.microsoft.com/office/powerpoint/2010/main" val="1544095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799" y="1904999"/>
            <a:ext cx="11480801" cy="4829629"/>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smtClean="0">
                <a:effectLst>
                  <a:glow rad="228600">
                    <a:srgbClr val="03080D"/>
                  </a:glow>
                </a:effectLst>
              </a:rPr>
              <a:t>Bible Study						9:30  AM</a:t>
            </a:r>
          </a:p>
          <a:p>
            <a:pPr lvl="1">
              <a:buNone/>
            </a:pPr>
            <a:r>
              <a:rPr lang="en-US" sz="4000" dirty="0" smtClean="0">
                <a:effectLst>
                  <a:glow rad="228600">
                    <a:srgbClr val="03080D"/>
                  </a:glow>
                </a:effectLst>
              </a:rPr>
              <a:t>Worship </a:t>
            </a:r>
            <a:r>
              <a:rPr lang="en-US" sz="4000" dirty="0">
                <a:effectLst>
                  <a:glow rad="228600">
                    <a:srgbClr val="03080D"/>
                  </a:glow>
                </a:effectLst>
              </a:rPr>
              <a:t>		  					</a:t>
            </a:r>
            <a:r>
              <a:rPr lang="en-US" sz="4000" dirty="0" smtClean="0">
                <a:effectLst>
                  <a:glow rad="228600">
                    <a:srgbClr val="03080D"/>
                  </a:glow>
                </a:effectLst>
              </a:rPr>
              <a:t>10:30 </a:t>
            </a:r>
            <a:r>
              <a:rPr lang="en-US" sz="4000" dirty="0">
                <a:effectLst>
                  <a:glow rad="228600">
                    <a:srgbClr val="03080D"/>
                  </a:glow>
                </a:effectLst>
              </a:rPr>
              <a:t>AM</a:t>
            </a:r>
          </a:p>
          <a:p>
            <a:pPr lvl="1">
              <a:buNone/>
            </a:pPr>
            <a:r>
              <a:rPr lang="en-US" sz="4000" dirty="0" smtClean="0">
                <a:effectLst>
                  <a:glow rad="228600">
                    <a:srgbClr val="03080D"/>
                  </a:glow>
                </a:effectLst>
              </a:rPr>
              <a:t>PM Bible </a:t>
            </a:r>
            <a:r>
              <a:rPr lang="en-US" sz="4000" dirty="0">
                <a:effectLst>
                  <a:glow rad="228600">
                    <a:srgbClr val="03080D"/>
                  </a:glow>
                </a:effectLst>
              </a:rPr>
              <a:t>Class (Livestream) </a:t>
            </a:r>
            <a:r>
              <a:rPr lang="en-US" sz="4000" dirty="0" smtClean="0">
                <a:effectLst>
                  <a:glow rad="228600">
                    <a:srgbClr val="03080D"/>
                  </a:glow>
                </a:effectLst>
              </a:rPr>
              <a:t> </a:t>
            </a:r>
            <a:r>
              <a:rPr lang="en-US" sz="4000" dirty="0">
                <a:effectLst>
                  <a:glow rad="228600">
                    <a:srgbClr val="03080D"/>
                  </a:glow>
                </a:effectLst>
              </a:rPr>
              <a:t>			5:00  PM</a:t>
            </a:r>
          </a:p>
          <a:p>
            <a:pPr marL="0" indent="0">
              <a:buNone/>
            </a:pPr>
            <a:r>
              <a:rPr lang="en-US" sz="4000" b="1" dirty="0">
                <a:effectLst>
                  <a:glow rad="228600">
                    <a:srgbClr val="03080D"/>
                  </a:glow>
                </a:effectLst>
              </a:rPr>
              <a:t>Wednesday</a:t>
            </a:r>
          </a:p>
          <a:p>
            <a:pPr marL="487656" lvl="1" indent="0">
              <a:buNone/>
            </a:pPr>
            <a:r>
              <a:rPr lang="en-US" sz="4000" dirty="0">
                <a:effectLst>
                  <a:glow rad="228600">
                    <a:srgbClr val="03080D"/>
                  </a:glow>
                </a:effectLst>
              </a:rPr>
              <a:t>Bible Class 			 			7:00  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40">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862972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6040745"/>
              </p:ext>
            </p:extLst>
          </p:nvPr>
        </p:nvGraphicFramePr>
        <p:xfrm>
          <a:off x="-133350" y="-1"/>
          <a:ext cx="12325350" cy="68580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6162675">
                  <a:extLst>
                    <a:ext uri="{9D8B030D-6E8A-4147-A177-3AD203B41FA5}">
                      <a16:colId xmlns:a16="http://schemas.microsoft.com/office/drawing/2014/main" xmlns="" val="20000"/>
                    </a:ext>
                  </a:extLst>
                </a:gridCol>
                <a:gridCol w="6162675">
                  <a:extLst>
                    <a:ext uri="{9D8B030D-6E8A-4147-A177-3AD203B41FA5}">
                      <a16:colId xmlns:a16="http://schemas.microsoft.com/office/drawing/2014/main" xmlns="" val="20001"/>
                    </a:ext>
                  </a:extLst>
                </a:gridCol>
              </a:tblGrid>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20</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105</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5715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171</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97</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571500">
                <a:tc>
                  <a:txBody>
                    <a:bodyPr/>
                    <a:lstStyle/>
                    <a:p>
                      <a:pPr algn="ct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155</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300</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9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571500">
                <a:tc>
                  <a:txBody>
                    <a:bodyPr/>
                    <a:lstStyle/>
                    <a:p>
                      <a:pPr algn="ctr"/>
                      <a:r>
                        <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9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663384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36304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581400"/>
            <a:ext cx="11277600" cy="2841625"/>
          </a:xfrm>
        </p:spPr>
        <p:txBody>
          <a:bodyPr>
            <a:normAutofit/>
          </a:bodyPr>
          <a:lstStyle/>
          <a:p>
            <a:r>
              <a:rPr lang="en-US" sz="8000" dirty="0" smtClean="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latin typeface="+mn-lt"/>
              </a:rPr>
              <a:t>Do you like yourself?</a:t>
            </a:r>
            <a:endParaRPr lang="en-US" sz="80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6355</TotalTime>
  <Words>1151</Words>
  <Application>Microsoft Office PowerPoint</Application>
  <PresentationFormat>Widescreen</PresentationFormat>
  <Paragraphs>168</Paragraphs>
  <Slides>26</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Bell MT</vt:lpstr>
      <vt:lpstr>Calibri</vt:lpstr>
      <vt:lpstr>system-ui</vt:lpstr>
      <vt:lpstr>Office Theme</vt:lpstr>
      <vt:lpstr>Welcome!</vt:lpstr>
      <vt:lpstr>John 4:15-24</vt:lpstr>
      <vt:lpstr>John 4:25-30</vt:lpstr>
      <vt:lpstr>John 4:31-38</vt:lpstr>
      <vt:lpstr>John 4:39-44</vt:lpstr>
      <vt:lpstr>Welcome!</vt:lpstr>
      <vt:lpstr>PowerPoint Presentation</vt:lpstr>
      <vt:lpstr>PowerPoint Presentation</vt:lpstr>
      <vt:lpstr>Do you like yourself?</vt:lpstr>
      <vt:lpstr>Christian’s Love Themselves</vt:lpstr>
      <vt:lpstr>Christian’s Love Themselves</vt:lpstr>
      <vt:lpstr>Christian’s Love Themselves</vt:lpstr>
      <vt:lpstr>Signs of Broken Self Image</vt:lpstr>
      <vt:lpstr>Reasons for Our Behavior</vt:lpstr>
      <vt:lpstr>Reasons for Our Behavior</vt:lpstr>
      <vt:lpstr>Reasons for Our Behavior</vt:lpstr>
      <vt:lpstr>Reasons for Our Behavior</vt:lpstr>
      <vt:lpstr>Reasons for Our Behavior</vt:lpstr>
      <vt:lpstr>Reasons for Our Behavior</vt:lpstr>
      <vt:lpstr>Seeing Yourself in Perspective</vt:lpstr>
      <vt:lpstr>Seeing Yourself in Perspective</vt:lpstr>
      <vt:lpstr>Seeing Yourself in Perspective</vt:lpstr>
      <vt:lpstr>Seeing Yourself in Perspective</vt:lpstr>
      <vt:lpstr>The Importance of Perspective</vt:lpstr>
      <vt:lpstr>PowerPoint Presentation</vt:lpstr>
      <vt:lpstr>What Is Best For You?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Love of God</dc:title>
  <dc:creator>Wendi</dc:creator>
  <cp:lastModifiedBy>Microsoft account</cp:lastModifiedBy>
  <cp:revision>81</cp:revision>
  <dcterms:created xsi:type="dcterms:W3CDTF">2011-09-26T14:37:04Z</dcterms:created>
  <dcterms:modified xsi:type="dcterms:W3CDTF">2021-10-16T17:28:07Z</dcterms:modified>
</cp:coreProperties>
</file>